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7"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11/12/2015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11/12/2015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11/12/2015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11/12/2015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11/12/2015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11/12/2015</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11/12/2015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11/12/2015</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227" y="228170"/>
            <a:ext cx="10885224" cy="1958490"/>
          </a:xfrm>
        </p:spPr>
        <p:txBody>
          <a:bodyPr>
            <a:normAutofit fontScale="90000"/>
          </a:bodyPr>
          <a:lstStyle/>
          <a:p>
            <a:r>
              <a:rPr lang="en-US" dirty="0" smtClean="0"/>
              <a:t>South America:</a:t>
            </a:r>
            <a:br>
              <a:rPr lang="en-US" dirty="0" smtClean="0"/>
            </a:br>
            <a:r>
              <a:rPr lang="en-US" dirty="0" smtClean="0"/>
              <a:t>Land Use in the Amazon</a:t>
            </a:r>
            <a:endParaRPr lang="en-US" dirty="0"/>
          </a:p>
        </p:txBody>
      </p:sp>
      <p:sp>
        <p:nvSpPr>
          <p:cNvPr id="3" name="Subtitle 2"/>
          <p:cNvSpPr>
            <a:spLocks noGrp="1"/>
          </p:cNvSpPr>
          <p:nvPr>
            <p:ph type="subTitle" idx="1"/>
          </p:nvPr>
        </p:nvSpPr>
        <p:spPr/>
        <p:txBody>
          <a:bodyPr/>
          <a:lstStyle/>
          <a:p>
            <a:r>
              <a:rPr lang="en-US" dirty="0" smtClean="0"/>
              <a:t>How does culture impact ideas on land use?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0476" y="2322230"/>
            <a:ext cx="5715000" cy="1962150"/>
          </a:xfrm>
          <a:prstGeom prst="rect">
            <a:avLst/>
          </a:prstGeom>
        </p:spPr>
      </p:pic>
    </p:spTree>
    <p:extLst>
      <p:ext uri="{BB962C8B-B14F-4D97-AF65-F5344CB8AC3E}">
        <p14:creationId xmlns:p14="http://schemas.microsoft.com/office/powerpoint/2010/main" val="1096172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1" y="286603"/>
            <a:ext cx="10936739" cy="1014163"/>
          </a:xfrm>
        </p:spPr>
        <p:txBody>
          <a:bodyPr/>
          <a:lstStyle/>
          <a:p>
            <a:r>
              <a:rPr lang="en-US" dirty="0" smtClean="0"/>
              <a:t>Cattle Ranchers</a:t>
            </a:r>
            <a:endParaRPr lang="en-US" dirty="0"/>
          </a:p>
        </p:txBody>
      </p:sp>
      <p:sp>
        <p:nvSpPr>
          <p:cNvPr id="3" name="Content Placeholder 2"/>
          <p:cNvSpPr>
            <a:spLocks noGrp="1"/>
          </p:cNvSpPr>
          <p:nvPr>
            <p:ph idx="1"/>
          </p:nvPr>
        </p:nvSpPr>
        <p:spPr>
          <a:xfrm>
            <a:off x="0" y="1545465"/>
            <a:ext cx="12191999" cy="4323629"/>
          </a:xfrm>
        </p:spPr>
        <p:txBody>
          <a:bodyPr>
            <a:noAutofit/>
          </a:bodyPr>
          <a:lstStyle/>
          <a:p>
            <a:r>
              <a:rPr lang="en-US" sz="3200" dirty="0" smtClean="0"/>
              <a:t>Cattle Ranchers came to parts of the Amazon basin beginning in the 1960’s.</a:t>
            </a:r>
            <a:endParaRPr lang="en-US" sz="1200" dirty="0"/>
          </a:p>
          <a:p>
            <a:r>
              <a:rPr lang="en-US" sz="3200" dirty="0" smtClean="0"/>
              <a:t>Cattle Ranchers clear the land, or use land already cleared by the loggers and farmers, for grazing their cattle. Their cattle eat the grass down to the dirt and then move to a fresh area.</a:t>
            </a:r>
            <a:endParaRPr lang="en-US" sz="1200" dirty="0"/>
          </a:p>
          <a:p>
            <a:r>
              <a:rPr lang="en-US" sz="3200" dirty="0" smtClean="0"/>
              <a:t>Cattle Ranchers want large tracts (areas) of rainforest land so they can continue cattle ranching. They argue they are making good use of the land and that the cattle they raise helps feed people in Brazil. They export over one billion dollars of beef to the United States yearly to help the Brazilian economy.</a:t>
            </a:r>
            <a:endParaRPr lang="en-US" sz="3200" dirty="0"/>
          </a:p>
        </p:txBody>
      </p:sp>
      <p:pic>
        <p:nvPicPr>
          <p:cNvPr id="4" name="Picture 3"/>
          <p:cNvPicPr>
            <a:picLocks noChangeAspect="1"/>
          </p:cNvPicPr>
          <p:nvPr/>
        </p:nvPicPr>
        <p:blipFill>
          <a:blip r:embed="rId2"/>
          <a:stretch>
            <a:fillRect/>
          </a:stretch>
        </p:blipFill>
        <p:spPr>
          <a:xfrm>
            <a:off x="6462176" y="0"/>
            <a:ext cx="1019175" cy="1676400"/>
          </a:xfrm>
          <a:prstGeom prst="rect">
            <a:avLst/>
          </a:prstGeom>
        </p:spPr>
      </p:pic>
    </p:spTree>
    <p:extLst>
      <p:ext uri="{BB962C8B-B14F-4D97-AF65-F5344CB8AC3E}">
        <p14:creationId xmlns:p14="http://schemas.microsoft.com/office/powerpoint/2010/main" val="399949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425" y="286604"/>
            <a:ext cx="10988255" cy="846738"/>
          </a:xfrm>
        </p:spPr>
        <p:txBody>
          <a:bodyPr/>
          <a:lstStyle/>
          <a:p>
            <a:r>
              <a:rPr lang="en-US" dirty="0" smtClean="0"/>
              <a:t>Environmental Groups</a:t>
            </a:r>
            <a:endParaRPr lang="en-US" dirty="0"/>
          </a:p>
        </p:txBody>
      </p:sp>
      <p:sp>
        <p:nvSpPr>
          <p:cNvPr id="3" name="Content Placeholder 2"/>
          <p:cNvSpPr>
            <a:spLocks noGrp="1"/>
          </p:cNvSpPr>
          <p:nvPr>
            <p:ph idx="1"/>
          </p:nvPr>
        </p:nvSpPr>
        <p:spPr>
          <a:xfrm>
            <a:off x="167425" y="1845734"/>
            <a:ext cx="11809927" cy="4023360"/>
          </a:xfrm>
        </p:spPr>
        <p:txBody>
          <a:bodyPr>
            <a:noAutofit/>
          </a:bodyPr>
          <a:lstStyle/>
          <a:p>
            <a:r>
              <a:rPr lang="en-US" sz="2800" dirty="0" smtClean="0"/>
              <a:t>Scientists and Environmentalists started coming to the rainforest in the 1970’s.</a:t>
            </a:r>
          </a:p>
          <a:p>
            <a:endParaRPr lang="en-US" sz="2800" dirty="0"/>
          </a:p>
          <a:p>
            <a:r>
              <a:rPr lang="en-US" sz="2800" dirty="0" smtClean="0"/>
              <a:t>Some scientists and environmentalists study the plants, hoping to find cures for diseases. Others study wildlife or work with the native peoples of the Amazon.</a:t>
            </a:r>
          </a:p>
          <a:p>
            <a:endParaRPr lang="en-US" sz="2800" dirty="0"/>
          </a:p>
          <a:p>
            <a:r>
              <a:rPr lang="en-US" sz="2800" dirty="0" smtClean="0"/>
              <a:t>The Environmental Groups want to protect the biodiversity of the rainforest by slowing down deforestation (removal of trees) and development. The Amazon is home to hundreds of different types of trees and thousands of plant and animal species. Once they are gone, they are lost forever.</a:t>
            </a:r>
          </a:p>
        </p:txBody>
      </p:sp>
      <p:pic>
        <p:nvPicPr>
          <p:cNvPr id="4" name="Picture 3"/>
          <p:cNvPicPr>
            <a:picLocks noChangeAspect="1"/>
          </p:cNvPicPr>
          <p:nvPr/>
        </p:nvPicPr>
        <p:blipFill>
          <a:blip r:embed="rId2"/>
          <a:stretch>
            <a:fillRect/>
          </a:stretch>
        </p:blipFill>
        <p:spPr>
          <a:xfrm>
            <a:off x="6946140" y="118928"/>
            <a:ext cx="1390650" cy="1571625"/>
          </a:xfrm>
          <a:prstGeom prst="rect">
            <a:avLst/>
          </a:prstGeom>
        </p:spPr>
      </p:pic>
    </p:spTree>
    <p:extLst>
      <p:ext uri="{BB962C8B-B14F-4D97-AF65-F5344CB8AC3E}">
        <p14:creationId xmlns:p14="http://schemas.microsoft.com/office/powerpoint/2010/main" val="4281179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8638" y="170693"/>
            <a:ext cx="10058400" cy="1450757"/>
          </a:xfrm>
        </p:spPr>
        <p:txBody>
          <a:bodyPr/>
          <a:lstStyle/>
          <a:p>
            <a:r>
              <a:rPr lang="en-US" dirty="0" smtClean="0"/>
              <a:t>Exit Ticket – Complete the following 				  statements:</a:t>
            </a:r>
            <a:endParaRPr lang="en-US" dirty="0"/>
          </a:p>
        </p:txBody>
      </p:sp>
      <p:sp>
        <p:nvSpPr>
          <p:cNvPr id="3" name="Content Placeholder 2"/>
          <p:cNvSpPr>
            <a:spLocks noGrp="1"/>
          </p:cNvSpPr>
          <p:nvPr>
            <p:ph idx="1"/>
          </p:nvPr>
        </p:nvSpPr>
        <p:spPr>
          <a:xfrm>
            <a:off x="208638" y="1841679"/>
            <a:ext cx="11871745" cy="4027415"/>
          </a:xfrm>
        </p:spPr>
        <p:txBody>
          <a:bodyPr>
            <a:normAutofit/>
          </a:bodyPr>
          <a:lstStyle/>
          <a:p>
            <a:r>
              <a:rPr lang="en-US" sz="3200" dirty="0" smtClean="0"/>
              <a:t>The point of view I most strongly  support is the _______________ because _________________ and __________________________ .</a:t>
            </a:r>
          </a:p>
          <a:p>
            <a:endParaRPr lang="en-US" sz="3200" dirty="0" smtClean="0"/>
          </a:p>
          <a:p>
            <a:r>
              <a:rPr lang="en-US" sz="3200" dirty="0" smtClean="0"/>
              <a:t>The </a:t>
            </a:r>
            <a:r>
              <a:rPr lang="en-US" sz="3200" dirty="0"/>
              <a:t>point of view I most strongly  </a:t>
            </a:r>
            <a:r>
              <a:rPr lang="en-US" sz="3200" dirty="0" smtClean="0"/>
              <a:t>oppose </a:t>
            </a:r>
            <a:r>
              <a:rPr lang="en-US" sz="3200" dirty="0"/>
              <a:t>is the _______________ because _________________ and __________________________ .</a:t>
            </a:r>
          </a:p>
          <a:p>
            <a:endParaRPr lang="en-US" sz="3200" dirty="0"/>
          </a:p>
          <a:p>
            <a:endParaRPr lang="en-US" dirty="0"/>
          </a:p>
        </p:txBody>
      </p:sp>
    </p:spTree>
    <p:extLst>
      <p:ext uri="{BB962C8B-B14F-4D97-AF65-F5344CB8AC3E}">
        <p14:creationId xmlns:p14="http://schemas.microsoft.com/office/powerpoint/2010/main" val="1148153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13, 2015</a:t>
            </a:r>
            <a:endParaRPr lang="en-US" dirty="0"/>
          </a:p>
        </p:txBody>
      </p:sp>
      <p:sp>
        <p:nvSpPr>
          <p:cNvPr id="3" name="Content Placeholder 2"/>
          <p:cNvSpPr>
            <a:spLocks noGrp="1"/>
          </p:cNvSpPr>
          <p:nvPr>
            <p:ph idx="1"/>
          </p:nvPr>
        </p:nvSpPr>
        <p:spPr/>
        <p:txBody>
          <a:bodyPr>
            <a:normAutofit/>
          </a:bodyPr>
          <a:lstStyle/>
          <a:p>
            <a:endParaRPr lang="en-US" sz="3600" dirty="0" smtClean="0"/>
          </a:p>
          <a:p>
            <a:r>
              <a:rPr lang="en-US" sz="4000" dirty="0" smtClean="0"/>
              <a:t>We will be able to</a:t>
            </a:r>
            <a:r>
              <a:rPr lang="en-US" sz="4000" dirty="0" smtClean="0"/>
              <a:t> </a:t>
            </a:r>
            <a:r>
              <a:rPr lang="en-US" sz="4000" b="1" u="sng" dirty="0" smtClean="0"/>
              <a:t>evaluate</a:t>
            </a:r>
            <a:r>
              <a:rPr lang="en-US" sz="4000" dirty="0" smtClean="0"/>
              <a:t> aspects of </a:t>
            </a:r>
            <a:r>
              <a:rPr lang="en-US" sz="4000" u="sng" dirty="0" smtClean="0"/>
              <a:t>culture</a:t>
            </a:r>
            <a:r>
              <a:rPr lang="en-US" sz="4000" dirty="0" smtClean="0"/>
              <a:t> that </a:t>
            </a:r>
            <a:r>
              <a:rPr lang="en-US" sz="4000" dirty="0"/>
              <a:t>i</a:t>
            </a:r>
            <a:r>
              <a:rPr lang="en-US" sz="4000" dirty="0" smtClean="0"/>
              <a:t>nfluence </a:t>
            </a:r>
            <a:r>
              <a:rPr lang="en-US" sz="4000" u="sng" dirty="0" smtClean="0"/>
              <a:t>land use</a:t>
            </a:r>
            <a:r>
              <a:rPr lang="en-US" sz="4000" dirty="0" smtClean="0"/>
              <a:t> in the </a:t>
            </a:r>
            <a:r>
              <a:rPr lang="en-US" sz="4000" u="sng" dirty="0" smtClean="0"/>
              <a:t>Amazon</a:t>
            </a:r>
            <a:r>
              <a:rPr lang="en-US" sz="4000" dirty="0" smtClean="0"/>
              <a:t> region </a:t>
            </a:r>
            <a:r>
              <a:rPr lang="en-US" sz="4000" dirty="0" smtClean="0"/>
              <a:t>of </a:t>
            </a:r>
            <a:r>
              <a:rPr lang="en-US" sz="4000" u="sng" dirty="0" smtClean="0"/>
              <a:t>South America</a:t>
            </a:r>
            <a:r>
              <a:rPr lang="en-US" sz="4000" dirty="0" smtClean="0"/>
              <a:t>.</a:t>
            </a:r>
            <a:endParaRPr lang="en-US" sz="4000" dirty="0"/>
          </a:p>
        </p:txBody>
      </p:sp>
      <p:sp>
        <p:nvSpPr>
          <p:cNvPr id="4" name="Rectangle 3"/>
          <p:cNvSpPr/>
          <p:nvPr/>
        </p:nvSpPr>
        <p:spPr>
          <a:xfrm>
            <a:off x="4945487" y="2575775"/>
            <a:ext cx="1880315" cy="5280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1869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Word(s) of the Day</a:t>
            </a:r>
            <a:endParaRPr lang="en-US" dirty="0"/>
          </a:p>
        </p:txBody>
      </p:sp>
      <p:sp>
        <p:nvSpPr>
          <p:cNvPr id="3" name="Content Placeholder 2"/>
          <p:cNvSpPr>
            <a:spLocks noGrp="1"/>
          </p:cNvSpPr>
          <p:nvPr>
            <p:ph idx="1"/>
          </p:nvPr>
        </p:nvSpPr>
        <p:spPr/>
        <p:txBody>
          <a:bodyPr>
            <a:normAutofit fontScale="92500" lnSpcReduction="20000"/>
          </a:bodyPr>
          <a:lstStyle/>
          <a:p>
            <a:r>
              <a:rPr lang="en-US" sz="4000" dirty="0" smtClean="0"/>
              <a:t>Land Use – the management and/or modification of a natural environment for personal benefit.</a:t>
            </a:r>
          </a:p>
          <a:p>
            <a:endParaRPr lang="en-US" sz="4000" dirty="0"/>
          </a:p>
          <a:p>
            <a:r>
              <a:rPr lang="en-US" sz="4000" dirty="0" smtClean="0"/>
              <a:t>Deforestation – the gradual removal of plants and trees from forested areas.</a:t>
            </a:r>
            <a:endParaRPr lang="en-US" sz="4000" dirty="0"/>
          </a:p>
          <a:p>
            <a:pPr marL="0" indent="0">
              <a:buNone/>
            </a:pPr>
            <a:endParaRPr lang="en-US" sz="4000" dirty="0"/>
          </a:p>
          <a:p>
            <a:r>
              <a:rPr lang="en-US" sz="4000" dirty="0" smtClean="0"/>
              <a:t>Point of View – a particular view or way of looking at a matter/event.</a:t>
            </a:r>
          </a:p>
          <a:p>
            <a:endParaRPr lang="en-US" sz="4000" dirty="0"/>
          </a:p>
        </p:txBody>
      </p:sp>
    </p:spTree>
    <p:extLst>
      <p:ext uri="{BB962C8B-B14F-4D97-AF65-F5344CB8AC3E}">
        <p14:creationId xmlns:p14="http://schemas.microsoft.com/office/powerpoint/2010/main" val="3986109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 y="0"/>
            <a:ext cx="10058400" cy="1450757"/>
          </a:xfrm>
        </p:spPr>
        <p:txBody>
          <a:bodyPr/>
          <a:lstStyle/>
          <a:p>
            <a:r>
              <a:rPr lang="en-US" dirty="0" smtClean="0"/>
              <a:t>QOTD</a:t>
            </a:r>
            <a:endParaRPr lang="en-US" dirty="0"/>
          </a:p>
        </p:txBody>
      </p:sp>
      <p:sp>
        <p:nvSpPr>
          <p:cNvPr id="3" name="Content Placeholder 2"/>
          <p:cNvSpPr>
            <a:spLocks noGrp="1"/>
          </p:cNvSpPr>
          <p:nvPr>
            <p:ph idx="1"/>
          </p:nvPr>
        </p:nvSpPr>
        <p:spPr/>
        <p:txBody>
          <a:bodyPr>
            <a:normAutofit lnSpcReduction="10000"/>
          </a:bodyPr>
          <a:lstStyle/>
          <a:p>
            <a:r>
              <a:rPr lang="en-US" sz="4400" dirty="0" smtClean="0"/>
              <a:t>What makes South America different from North and Central America? </a:t>
            </a:r>
          </a:p>
          <a:p>
            <a:endParaRPr lang="en-US" sz="4400" dirty="0"/>
          </a:p>
          <a:p>
            <a:pPr algn="ctr"/>
            <a:r>
              <a:rPr lang="en-US" sz="4400" i="1" dirty="0" smtClean="0"/>
              <a:t>Consider the resources, economic activity, standard of living, and use of land in each region.</a:t>
            </a:r>
            <a:endParaRPr lang="en-US" sz="4400" i="1" dirty="0"/>
          </a:p>
        </p:txBody>
      </p:sp>
    </p:spTree>
    <p:extLst>
      <p:ext uri="{BB962C8B-B14F-4D97-AF65-F5344CB8AC3E}">
        <p14:creationId xmlns:p14="http://schemas.microsoft.com/office/powerpoint/2010/main" val="41088925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	</a:t>
            </a:r>
            <a:endParaRPr lang="en-US" dirty="0"/>
          </a:p>
        </p:txBody>
      </p:sp>
      <p:sp>
        <p:nvSpPr>
          <p:cNvPr id="3" name="Content Placeholder 2"/>
          <p:cNvSpPr>
            <a:spLocks noGrp="1"/>
          </p:cNvSpPr>
          <p:nvPr>
            <p:ph idx="1"/>
          </p:nvPr>
        </p:nvSpPr>
        <p:spPr>
          <a:xfrm>
            <a:off x="450761" y="1845734"/>
            <a:ext cx="11552349" cy="4439156"/>
          </a:xfrm>
        </p:spPr>
        <p:txBody>
          <a:bodyPr>
            <a:noAutofit/>
          </a:bodyPr>
          <a:lstStyle/>
          <a:p>
            <a:r>
              <a:rPr lang="en-US" sz="3200" dirty="0" smtClean="0"/>
              <a:t>Today, we’re going to be gathering our notes using the placards outside.</a:t>
            </a:r>
          </a:p>
          <a:p>
            <a:r>
              <a:rPr lang="en-US" sz="3200" dirty="0" smtClean="0"/>
              <a:t>You are responsible for filling out the bubbles (What do I want) as well as answering all 4 questions for each. This is due at the end of the period. </a:t>
            </a:r>
          </a:p>
          <a:p>
            <a:r>
              <a:rPr lang="en-US" sz="3200" dirty="0" smtClean="0"/>
              <a:t>Keep in mind, there are classes going on all around us. If it gets to be too loud, you will be moved back into the classroom and those responsible with get zeros for this assignment.</a:t>
            </a:r>
          </a:p>
          <a:p>
            <a:r>
              <a:rPr lang="en-US" sz="3200" dirty="0" smtClean="0"/>
              <a:t>Multiple classes will be outside. Be patient.</a:t>
            </a:r>
            <a:endParaRPr lang="en-US" sz="3200" dirty="0"/>
          </a:p>
        </p:txBody>
      </p:sp>
    </p:spTree>
    <p:extLst>
      <p:ext uri="{BB962C8B-B14F-4D97-AF65-F5344CB8AC3E}">
        <p14:creationId xmlns:p14="http://schemas.microsoft.com/office/powerpoint/2010/main" val="168785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10" y="286604"/>
            <a:ext cx="11039770" cy="846738"/>
          </a:xfrm>
        </p:spPr>
        <p:txBody>
          <a:bodyPr/>
          <a:lstStyle/>
          <a:p>
            <a:r>
              <a:rPr lang="en-US" dirty="0" smtClean="0"/>
              <a:t>Native Amazonians</a:t>
            </a:r>
            <a:endParaRPr lang="en-US" dirty="0"/>
          </a:p>
        </p:txBody>
      </p:sp>
      <p:sp>
        <p:nvSpPr>
          <p:cNvPr id="3" name="Content Placeholder 2"/>
          <p:cNvSpPr>
            <a:spLocks noGrp="1"/>
          </p:cNvSpPr>
          <p:nvPr>
            <p:ph idx="1"/>
          </p:nvPr>
        </p:nvSpPr>
        <p:spPr>
          <a:xfrm>
            <a:off x="115909" y="1815921"/>
            <a:ext cx="11938715" cy="4546242"/>
          </a:xfrm>
        </p:spPr>
        <p:txBody>
          <a:bodyPr>
            <a:normAutofit fontScale="92500" lnSpcReduction="10000"/>
          </a:bodyPr>
          <a:lstStyle/>
          <a:p>
            <a:r>
              <a:rPr lang="en-US" sz="3200" dirty="0" smtClean="0"/>
              <a:t>The Native Amazonians have lived in the rainforests for about 12,000 years.</a:t>
            </a:r>
          </a:p>
          <a:p>
            <a:endParaRPr lang="en-US" sz="3200" dirty="0" smtClean="0"/>
          </a:p>
          <a:p>
            <a:r>
              <a:rPr lang="en-US" sz="3200" dirty="0" smtClean="0"/>
              <a:t>They hunt, fish, and grow crops on small plots of land they clear. When a field is no longer fertile (suitable for growing crops), they clear a new area of land and leave the old one to recover.</a:t>
            </a:r>
          </a:p>
          <a:p>
            <a:endParaRPr lang="en-US" sz="3200" dirty="0"/>
          </a:p>
          <a:p>
            <a:r>
              <a:rPr lang="en-US" sz="3200" dirty="0" smtClean="0"/>
              <a:t>The Native Amazonians want the government to make them the legal owners of their homeland. They argue that their people have lived in the forests for 12,000 years and use that they use the resources in a sustainable (responsible/replaceable) way. </a:t>
            </a:r>
          </a:p>
          <a:p>
            <a:endParaRPr lang="en-US" dirty="0"/>
          </a:p>
          <a:p>
            <a:endParaRPr lang="en-US" dirty="0"/>
          </a:p>
        </p:txBody>
      </p:sp>
      <p:pic>
        <p:nvPicPr>
          <p:cNvPr id="4" name="Picture 3"/>
          <p:cNvPicPr>
            <a:picLocks noChangeAspect="1"/>
          </p:cNvPicPr>
          <p:nvPr/>
        </p:nvPicPr>
        <p:blipFill>
          <a:blip r:embed="rId2"/>
          <a:stretch>
            <a:fillRect/>
          </a:stretch>
        </p:blipFill>
        <p:spPr>
          <a:xfrm>
            <a:off x="6446345" y="115574"/>
            <a:ext cx="1514475" cy="1552575"/>
          </a:xfrm>
          <a:prstGeom prst="rect">
            <a:avLst/>
          </a:prstGeom>
        </p:spPr>
      </p:pic>
    </p:spTree>
    <p:extLst>
      <p:ext uri="{BB962C8B-B14F-4D97-AF65-F5344CB8AC3E}">
        <p14:creationId xmlns:p14="http://schemas.microsoft.com/office/powerpoint/2010/main" val="4148730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910" y="402514"/>
            <a:ext cx="11026891" cy="833859"/>
          </a:xfrm>
        </p:spPr>
        <p:txBody>
          <a:bodyPr/>
          <a:lstStyle/>
          <a:p>
            <a:r>
              <a:rPr lang="en-US" dirty="0" smtClean="0"/>
              <a:t>Rubber Tappers</a:t>
            </a:r>
            <a:endParaRPr lang="en-US" dirty="0"/>
          </a:p>
        </p:txBody>
      </p:sp>
      <p:sp>
        <p:nvSpPr>
          <p:cNvPr id="3" name="Content Placeholder 2"/>
          <p:cNvSpPr>
            <a:spLocks noGrp="1"/>
          </p:cNvSpPr>
          <p:nvPr>
            <p:ph idx="1"/>
          </p:nvPr>
        </p:nvSpPr>
        <p:spPr>
          <a:xfrm>
            <a:off x="0" y="1854557"/>
            <a:ext cx="12192000" cy="3795595"/>
          </a:xfrm>
        </p:spPr>
        <p:txBody>
          <a:bodyPr>
            <a:noAutofit/>
          </a:bodyPr>
          <a:lstStyle/>
          <a:p>
            <a:r>
              <a:rPr lang="en-US" sz="3000" dirty="0" smtClean="0"/>
              <a:t>The Rubber Tappers first came to the Amazon in the 1870’s to work on the rubber tree plantations.</a:t>
            </a:r>
          </a:p>
          <a:p>
            <a:endParaRPr lang="en-US" sz="1200" dirty="0"/>
          </a:p>
          <a:p>
            <a:r>
              <a:rPr lang="en-US" sz="3000" dirty="0" smtClean="0"/>
              <a:t>The Rubber Tappers remove sap from the rubber trees by making cuts in the bark, which does not harm the tree.</a:t>
            </a:r>
            <a:endParaRPr lang="en-US" sz="3000" dirty="0"/>
          </a:p>
          <a:p>
            <a:endParaRPr lang="en-US" sz="1200" dirty="0" smtClean="0"/>
          </a:p>
          <a:p>
            <a:r>
              <a:rPr lang="en-US" sz="3000" dirty="0" smtClean="0"/>
              <a:t>The Rubber Tappers want to be able to make a living. They want the government to set up protected areas where they can continue to tap rubber. They argue that they have lived in the rainforest for generations and use its resources in a sustainable (responsible/replaceable) way.</a:t>
            </a:r>
            <a:endParaRPr lang="en-US" sz="3000" dirty="0"/>
          </a:p>
        </p:txBody>
      </p:sp>
      <p:pic>
        <p:nvPicPr>
          <p:cNvPr id="4" name="Picture 3"/>
          <p:cNvPicPr>
            <a:picLocks noChangeAspect="1"/>
          </p:cNvPicPr>
          <p:nvPr/>
        </p:nvPicPr>
        <p:blipFill>
          <a:blip r:embed="rId2"/>
          <a:stretch>
            <a:fillRect/>
          </a:stretch>
        </p:blipFill>
        <p:spPr>
          <a:xfrm>
            <a:off x="6096000" y="146095"/>
            <a:ext cx="1333500" cy="1543050"/>
          </a:xfrm>
          <a:prstGeom prst="rect">
            <a:avLst/>
          </a:prstGeom>
        </p:spPr>
      </p:pic>
    </p:spTree>
    <p:extLst>
      <p:ext uri="{BB962C8B-B14F-4D97-AF65-F5344CB8AC3E}">
        <p14:creationId xmlns:p14="http://schemas.microsoft.com/office/powerpoint/2010/main" val="110450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1431"/>
            <a:ext cx="10058400" cy="1450757"/>
          </a:xfrm>
        </p:spPr>
        <p:txBody>
          <a:bodyPr/>
          <a:lstStyle/>
          <a:p>
            <a:r>
              <a:rPr lang="en-US" dirty="0" smtClean="0"/>
              <a:t>Loggers</a:t>
            </a:r>
            <a:endParaRPr lang="en-US" dirty="0"/>
          </a:p>
        </p:txBody>
      </p:sp>
      <p:sp>
        <p:nvSpPr>
          <p:cNvPr id="3" name="Content Placeholder 2"/>
          <p:cNvSpPr>
            <a:spLocks noGrp="1"/>
          </p:cNvSpPr>
          <p:nvPr>
            <p:ph idx="1"/>
          </p:nvPr>
        </p:nvSpPr>
        <p:spPr>
          <a:xfrm>
            <a:off x="115909" y="1854558"/>
            <a:ext cx="11900079" cy="4014536"/>
          </a:xfrm>
        </p:spPr>
        <p:txBody>
          <a:bodyPr>
            <a:noAutofit/>
          </a:bodyPr>
          <a:lstStyle/>
          <a:p>
            <a:r>
              <a:rPr lang="en-US" sz="3200" dirty="0" smtClean="0"/>
              <a:t>Loggers began moving into the Amazon basin in the 1960’s. </a:t>
            </a:r>
          </a:p>
          <a:p>
            <a:endParaRPr lang="en-US" sz="1200" dirty="0"/>
          </a:p>
          <a:p>
            <a:r>
              <a:rPr lang="en-US" sz="3200" dirty="0" smtClean="0"/>
              <a:t>Loggers harvest trees for a variety of uses; some of which are making furniture and/or paper products.</a:t>
            </a:r>
          </a:p>
          <a:p>
            <a:endParaRPr lang="en-US" sz="1200" dirty="0"/>
          </a:p>
          <a:p>
            <a:r>
              <a:rPr lang="en-US" sz="3200" dirty="0" smtClean="0"/>
              <a:t>Loggers want to continue clear cutting in the rainforest to harvest the trees. Loggers argue that their companies provide jobs thousands of Brazil’s poor. In fact, Brazil exported nearly 5 billion dollars worth of wood in 2004. Loggers argue that their industry helps Brazil’s economy.</a:t>
            </a:r>
            <a:endParaRPr lang="en-US" sz="3200" dirty="0"/>
          </a:p>
        </p:txBody>
      </p:sp>
      <p:pic>
        <p:nvPicPr>
          <p:cNvPr id="4" name="Picture 3"/>
          <p:cNvPicPr>
            <a:picLocks noChangeAspect="1"/>
          </p:cNvPicPr>
          <p:nvPr/>
        </p:nvPicPr>
        <p:blipFill>
          <a:blip r:embed="rId2"/>
          <a:stretch>
            <a:fillRect/>
          </a:stretch>
        </p:blipFill>
        <p:spPr>
          <a:xfrm>
            <a:off x="5758265" y="190903"/>
            <a:ext cx="1190625" cy="1504950"/>
          </a:xfrm>
          <a:prstGeom prst="rect">
            <a:avLst/>
          </a:prstGeom>
        </p:spPr>
      </p:pic>
    </p:spTree>
    <p:extLst>
      <p:ext uri="{BB962C8B-B14F-4D97-AF65-F5344CB8AC3E}">
        <p14:creationId xmlns:p14="http://schemas.microsoft.com/office/powerpoint/2010/main" val="3214454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23" y="209329"/>
            <a:ext cx="10058400" cy="1091437"/>
          </a:xfrm>
        </p:spPr>
        <p:txBody>
          <a:bodyPr/>
          <a:lstStyle/>
          <a:p>
            <a:r>
              <a:rPr lang="en-US" dirty="0" smtClean="0"/>
              <a:t>Settlers</a:t>
            </a:r>
            <a:endParaRPr lang="en-US" dirty="0"/>
          </a:p>
        </p:txBody>
      </p:sp>
      <p:sp>
        <p:nvSpPr>
          <p:cNvPr id="3" name="Content Placeholder 2"/>
          <p:cNvSpPr>
            <a:spLocks noGrp="1"/>
          </p:cNvSpPr>
          <p:nvPr>
            <p:ph idx="1"/>
          </p:nvPr>
        </p:nvSpPr>
        <p:spPr>
          <a:xfrm>
            <a:off x="157123" y="1845734"/>
            <a:ext cx="11845987" cy="4023360"/>
          </a:xfrm>
        </p:spPr>
        <p:txBody>
          <a:bodyPr>
            <a:normAutofit fontScale="92500" lnSpcReduction="20000"/>
          </a:bodyPr>
          <a:lstStyle/>
          <a:p>
            <a:r>
              <a:rPr lang="en-US" sz="3200" dirty="0" smtClean="0"/>
              <a:t>In the 1960’s, the Brazilian government began encouraging poor people to move to the Amazon rainforest. </a:t>
            </a:r>
          </a:p>
          <a:p>
            <a:endParaRPr lang="en-US" sz="3200" dirty="0" smtClean="0"/>
          </a:p>
          <a:p>
            <a:r>
              <a:rPr lang="en-US" sz="3200" dirty="0" smtClean="0"/>
              <a:t>The settlers cleared the land and used it for farming.</a:t>
            </a:r>
          </a:p>
          <a:p>
            <a:endParaRPr lang="en-US" sz="3200" dirty="0"/>
          </a:p>
          <a:p>
            <a:r>
              <a:rPr lang="en-US" sz="3200" dirty="0" smtClean="0"/>
              <a:t>Settlers want the land to farm and feed their families. They argue that farming in the rainforest </a:t>
            </a:r>
            <a:r>
              <a:rPr lang="en-US" sz="3200" dirty="0" smtClean="0"/>
              <a:t>is </a:t>
            </a:r>
            <a:r>
              <a:rPr lang="en-US" sz="3200" dirty="0" smtClean="0"/>
              <a:t>difficult, but the best farmland in Brazil is already owned by others. They argue the government gave them the land and encouraged them to relocate there.</a:t>
            </a:r>
            <a:endParaRPr lang="en-US" sz="3200" dirty="0"/>
          </a:p>
        </p:txBody>
      </p:sp>
      <p:pic>
        <p:nvPicPr>
          <p:cNvPr id="4" name="Picture 3"/>
          <p:cNvPicPr>
            <a:picLocks noChangeAspect="1"/>
          </p:cNvPicPr>
          <p:nvPr/>
        </p:nvPicPr>
        <p:blipFill>
          <a:blip r:embed="rId2"/>
          <a:stretch>
            <a:fillRect/>
          </a:stretch>
        </p:blipFill>
        <p:spPr>
          <a:xfrm>
            <a:off x="5003791" y="0"/>
            <a:ext cx="1203826" cy="1676400"/>
          </a:xfrm>
          <a:prstGeom prst="rect">
            <a:avLst/>
          </a:prstGeom>
        </p:spPr>
      </p:pic>
    </p:spTree>
    <p:extLst>
      <p:ext uri="{BB962C8B-B14F-4D97-AF65-F5344CB8AC3E}">
        <p14:creationId xmlns:p14="http://schemas.microsoft.com/office/powerpoint/2010/main" val="246129809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814</TotalTime>
  <Words>817</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Calibri</vt:lpstr>
      <vt:lpstr>Calibri Light</vt:lpstr>
      <vt:lpstr>Retrospect</vt:lpstr>
      <vt:lpstr>South America: Land Use in the Amazon</vt:lpstr>
      <vt:lpstr>November 13, 2015</vt:lpstr>
      <vt:lpstr>Word(s) of the Day</vt:lpstr>
      <vt:lpstr>QOTD</vt:lpstr>
      <vt:lpstr>Activity </vt:lpstr>
      <vt:lpstr>Native Amazonians</vt:lpstr>
      <vt:lpstr>Rubber Tappers</vt:lpstr>
      <vt:lpstr>Loggers</vt:lpstr>
      <vt:lpstr>Settlers</vt:lpstr>
      <vt:lpstr>Cattle Ranchers</vt:lpstr>
      <vt:lpstr>Environmental Groups</vt:lpstr>
      <vt:lpstr>Exit Ticket – Complete the following       statements:</vt:lpstr>
    </vt:vector>
  </TitlesOfParts>
  <Company>HISD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America: Land Use in the Amazon</dc:title>
  <dc:creator>Kuhleman, Jennifer L</dc:creator>
  <cp:lastModifiedBy>Clarke, Sarah L</cp:lastModifiedBy>
  <cp:revision>15</cp:revision>
  <dcterms:created xsi:type="dcterms:W3CDTF">2015-11-12T18:47:48Z</dcterms:created>
  <dcterms:modified xsi:type="dcterms:W3CDTF">2015-11-13T15:02:53Z</dcterms:modified>
</cp:coreProperties>
</file>