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2" r:id="rId6"/>
    <p:sldId id="298" r:id="rId7"/>
    <p:sldId id="281" r:id="rId8"/>
    <p:sldId id="283" r:id="rId9"/>
    <p:sldId id="280" r:id="rId10"/>
    <p:sldId id="263" r:id="rId11"/>
    <p:sldId id="264" r:id="rId12"/>
    <p:sldId id="265" r:id="rId13"/>
    <p:sldId id="279" r:id="rId14"/>
    <p:sldId id="261" r:id="rId15"/>
    <p:sldId id="286" r:id="rId16"/>
    <p:sldId id="287" r:id="rId17"/>
    <p:sldId id="288" r:id="rId18"/>
    <p:sldId id="289" r:id="rId19"/>
    <p:sldId id="285" r:id="rId20"/>
    <p:sldId id="290" r:id="rId21"/>
    <p:sldId id="291" r:id="rId22"/>
    <p:sldId id="292" r:id="rId23"/>
    <p:sldId id="293" r:id="rId24"/>
    <p:sldId id="295" r:id="rId25"/>
    <p:sldId id="296" r:id="rId26"/>
    <p:sldId id="299" r:id="rId27"/>
    <p:sldId id="297" r:id="rId28"/>
    <p:sldId id="282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XgnXwrsMB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gnXwrsMB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e/euro.asp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www.investopedia.com/terms/e/europeanunio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wsxJ4PSpO0" TargetMode="External"/><Relationship Id="rId5" Type="http://schemas.openxmlformats.org/officeDocument/2006/relationships/hyperlink" Target="https://www.youtube.com/watch?v=aS6tNw3xi2o" TargetMode="External"/><Relationship Id="rId4" Type="http://schemas.openxmlformats.org/officeDocument/2006/relationships/hyperlink" Target="http://www.investopedia.com/terms/n/national-currency.as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37yJBFRrf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735" y="4018208"/>
            <a:ext cx="2331076" cy="64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07617" y="3412901"/>
            <a:ext cx="2653048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978" y="888643"/>
            <a:ext cx="10019764" cy="3747070"/>
          </a:xfrm>
        </p:spPr>
        <p:txBody>
          <a:bodyPr/>
          <a:lstStyle/>
          <a:p>
            <a:r>
              <a:rPr lang="en-US" sz="4400" dirty="0" smtClean="0"/>
              <a:t>November 23, 2015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We will be able to </a:t>
            </a:r>
            <a:r>
              <a:rPr lang="en-US" sz="4400" b="1" u="sng" dirty="0" smtClean="0"/>
              <a:t>compare</a:t>
            </a:r>
            <a:r>
              <a:rPr lang="en-US" sz="4400" dirty="0" smtClean="0"/>
              <a:t> </a:t>
            </a:r>
            <a:r>
              <a:rPr lang="en-US" sz="4400" dirty="0" smtClean="0"/>
              <a:t>and </a:t>
            </a:r>
            <a:r>
              <a:rPr lang="en-US" sz="4400" b="1" u="sng" dirty="0" smtClean="0"/>
              <a:t>contrast</a:t>
            </a:r>
            <a:r>
              <a:rPr lang="en-US" sz="4400" dirty="0" smtClean="0"/>
              <a:t> </a:t>
            </a:r>
            <a:r>
              <a:rPr lang="en-US" sz="4400" dirty="0"/>
              <a:t>the </a:t>
            </a:r>
            <a:r>
              <a:rPr lang="en-US" sz="4400" dirty="0" err="1" smtClean="0"/>
              <a:t>EuroZone</a:t>
            </a:r>
            <a:r>
              <a:rPr lang="en-US" sz="4400" dirty="0" smtClean="0"/>
              <a:t> and NAFTA.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br>
              <a:rPr lang="en-US" dirty="0" smtClean="0"/>
            </a:br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5151"/>
            <a:ext cx="5179330" cy="6554256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5980867" y="515155"/>
            <a:ext cx="832057" cy="1075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CFU (Check for Understanding)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78051"/>
            <a:ext cx="9418601" cy="3083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is Europe different from the “New World” (the Americas) so far?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49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EuroZone</a:t>
            </a:r>
            <a:endParaRPr lang="en-US" sz="3600" dirty="0" smtClean="0"/>
          </a:p>
          <a:p>
            <a:r>
              <a:rPr lang="en-US" sz="3600" dirty="0" smtClean="0"/>
              <a:t>But first…</a:t>
            </a:r>
          </a:p>
          <a:p>
            <a:pPr lvl="1"/>
            <a:r>
              <a:rPr lang="en-US" sz="3400" dirty="0" smtClean="0"/>
              <a:t>The European Union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www.youtube.com/watch?v=XgnXwrsMBUs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092"/>
            <a:ext cx="5132231" cy="34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EuroZone</a:t>
            </a:r>
            <a:endParaRPr lang="en-US" sz="2400" dirty="0" smtClean="0"/>
          </a:p>
          <a:p>
            <a:r>
              <a:rPr lang="en-US" sz="2400" dirty="0" smtClean="0"/>
              <a:t>But first…</a:t>
            </a:r>
          </a:p>
          <a:p>
            <a:pPr lvl="1"/>
            <a:r>
              <a:rPr lang="en-US" sz="2400" dirty="0" smtClean="0"/>
              <a:t>The European Union </a:t>
            </a:r>
            <a:r>
              <a:rPr lang="en-US" sz="1400" dirty="0" smtClean="0"/>
              <a:t>(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www.youtube.com/watch?v=XgnXwrsMBUs</a:t>
            </a:r>
            <a:r>
              <a:rPr lang="en-US" sz="1400" dirty="0" smtClean="0"/>
              <a:t>)</a:t>
            </a:r>
            <a:r>
              <a:rPr lang="en-US" sz="2400" dirty="0" smtClean="0"/>
              <a:t> </a:t>
            </a:r>
          </a:p>
          <a:p>
            <a:pPr lvl="2"/>
            <a:r>
              <a:rPr lang="en-US" sz="2200" dirty="0" smtClean="0"/>
              <a:t>Was the European Union always known by this name?</a:t>
            </a:r>
          </a:p>
          <a:p>
            <a:pPr lvl="2"/>
            <a:r>
              <a:rPr lang="en-US" sz="2200" dirty="0" smtClean="0"/>
              <a:t>Is ALL Europe part of the European Union?</a:t>
            </a:r>
          </a:p>
          <a:p>
            <a:pPr lvl="2"/>
            <a:r>
              <a:rPr lang="en-US" sz="2200" dirty="0" smtClean="0"/>
              <a:t>Is the European Union ONLY an economic union?</a:t>
            </a:r>
          </a:p>
          <a:p>
            <a:pPr lvl="2"/>
            <a:r>
              <a:rPr lang="en-US" sz="2200" dirty="0" smtClean="0"/>
              <a:t>What is the currency of the European Union?</a:t>
            </a:r>
          </a:p>
          <a:p>
            <a:pPr lvl="2"/>
            <a:r>
              <a:rPr lang="en-US" sz="2200" dirty="0" smtClean="0"/>
              <a:t>Does everyone LIKE the European Union?</a:t>
            </a:r>
          </a:p>
          <a:p>
            <a:pPr lvl="2"/>
            <a:endParaRPr lang="en-US" sz="2200" dirty="0" smtClean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77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things about the European Union…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3600" dirty="0" smtClean="0"/>
              <a:t>Countries pay membership dues. </a:t>
            </a:r>
          </a:p>
          <a:p>
            <a:pPr>
              <a:buAutoNum type="arabicPeriod"/>
            </a:pPr>
            <a:r>
              <a:rPr lang="en-US" sz="3600" dirty="0" smtClean="0"/>
              <a:t>Countries vote on laws.</a:t>
            </a:r>
          </a:p>
          <a:p>
            <a:pPr>
              <a:buAutoNum type="arabicPeriod"/>
            </a:pPr>
            <a:r>
              <a:rPr lang="en-US" sz="3600" dirty="0" smtClean="0"/>
              <a:t>Citizens of countries are EU citizens.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16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11" y="704983"/>
            <a:ext cx="8761413" cy="706964"/>
          </a:xfrm>
        </p:spPr>
        <p:txBody>
          <a:bodyPr/>
          <a:lstStyle/>
          <a:p>
            <a:r>
              <a:rPr lang="en-US" dirty="0" smtClean="0"/>
              <a:t>European Union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5513"/>
          <a:stretch/>
        </p:blipFill>
        <p:spPr>
          <a:xfrm>
            <a:off x="6336404" y="2218002"/>
            <a:ext cx="5739686" cy="40768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" y="1680632"/>
            <a:ext cx="6389514" cy="51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2" y="703211"/>
            <a:ext cx="8761413" cy="70696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94" y="2603500"/>
            <a:ext cx="3481441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Economic Union is the BIG union of many European countries. </a:t>
            </a:r>
          </a:p>
          <a:p>
            <a:r>
              <a:rPr lang="en-US" sz="2800" dirty="0" smtClean="0"/>
              <a:t>BUT there are many of those…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1373467"/>
            <a:ext cx="8017813" cy="52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EuroZone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68" y="264213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geographic and economic region that consists of all the </a:t>
            </a:r>
            <a:r>
              <a:rPr lang="en-US" sz="2800" dirty="0">
                <a:hlinkClick r:id="rId2"/>
              </a:rPr>
              <a:t>European Union</a:t>
            </a:r>
            <a:r>
              <a:rPr lang="en-US" sz="2800" dirty="0"/>
              <a:t> countries that </a:t>
            </a:r>
            <a:r>
              <a:rPr lang="en-US" sz="2800" dirty="0" smtClean="0"/>
              <a:t>use </a:t>
            </a:r>
            <a:r>
              <a:rPr lang="en-US" sz="2800" dirty="0"/>
              <a:t>the </a:t>
            </a:r>
            <a:r>
              <a:rPr lang="en-US" sz="2800" dirty="0">
                <a:hlinkClick r:id="rId3"/>
              </a:rPr>
              <a:t>euro</a:t>
            </a:r>
            <a:r>
              <a:rPr lang="en-US" sz="2800" dirty="0"/>
              <a:t> as their </a:t>
            </a:r>
            <a:r>
              <a:rPr lang="en-US" sz="2800" dirty="0">
                <a:hlinkClick r:id="rId4"/>
              </a:rPr>
              <a:t>national currency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Currently, there is a crisis with the </a:t>
            </a:r>
            <a:r>
              <a:rPr lang="en-US" sz="2800" dirty="0" err="1" smtClean="0"/>
              <a:t>EuroZone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www.youtube.com/watch?v=aS6tNw3xi2o</a:t>
            </a:r>
            <a:r>
              <a:rPr lang="en-US" sz="2000" dirty="0"/>
              <a:t> OR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www.youtube.com/watch?v=SwsxJ4PSpO0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54" y="4198513"/>
            <a:ext cx="4024465" cy="25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things about the </a:t>
            </a:r>
            <a:r>
              <a:rPr lang="en-US" dirty="0" err="1" smtClean="0"/>
              <a:t>EuroZone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508753" cy="36942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Member countries share one currency: the Euro.</a:t>
            </a:r>
          </a:p>
          <a:p>
            <a:r>
              <a:rPr lang="en-US" sz="2800" dirty="0" smtClean="0"/>
              <a:t>A European Central Bank located in Germany is in charge of making sure inflation is kept down.</a:t>
            </a:r>
          </a:p>
          <a:p>
            <a:r>
              <a:rPr lang="en-US" sz="2800" dirty="0" smtClean="0"/>
              <a:t>Today, MANY countries in the </a:t>
            </a:r>
            <a:r>
              <a:rPr lang="en-US" sz="2800" dirty="0" err="1" smtClean="0"/>
              <a:t>EuroZone</a:t>
            </a:r>
            <a:r>
              <a:rPr lang="en-US" sz="2800" dirty="0" smtClean="0"/>
              <a:t> have increasing debts.</a:t>
            </a:r>
          </a:p>
          <a:p>
            <a:r>
              <a:rPr lang="en-US" sz="2800" dirty="0" smtClean="0"/>
              <a:t>Most countries’ debt exceeds (is more) their GDP.</a:t>
            </a:r>
          </a:p>
          <a:p>
            <a:r>
              <a:rPr lang="en-US" sz="2800" dirty="0" smtClean="0"/>
              <a:t>The “rescue packages” the </a:t>
            </a:r>
            <a:r>
              <a:rPr lang="en-US" sz="2800" dirty="0" err="1" smtClean="0"/>
              <a:t>EuroZone</a:t>
            </a:r>
            <a:r>
              <a:rPr lang="en-US" sz="2800" dirty="0" smtClean="0"/>
              <a:t> has given its indebted members have left it with a debt in the TRILLIONS (10 and more)!</a:t>
            </a:r>
          </a:p>
        </p:txBody>
      </p:sp>
    </p:spTree>
    <p:extLst>
      <p:ext uri="{BB962C8B-B14F-4D97-AF65-F5344CB8AC3E}">
        <p14:creationId xmlns:p14="http://schemas.microsoft.com/office/powerpoint/2010/main" val="25313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45" y="883516"/>
            <a:ext cx="8761413" cy="706964"/>
          </a:xfrm>
        </p:spPr>
        <p:txBody>
          <a:bodyPr/>
          <a:lstStyle/>
          <a:p>
            <a:r>
              <a:rPr lang="en-US" sz="2800" dirty="0" err="1" smtClean="0"/>
              <a:t>EuroZone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9" y="183977"/>
            <a:ext cx="8226626" cy="6538793"/>
          </a:xfrm>
        </p:spPr>
      </p:pic>
    </p:spTree>
    <p:extLst>
      <p:ext uri="{BB962C8B-B14F-4D97-AF65-F5344CB8AC3E}">
        <p14:creationId xmlns:p14="http://schemas.microsoft.com/office/powerpoint/2010/main" val="1266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smtClean="0"/>
              <a:t>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266681"/>
            <a:ext cx="10650828" cy="4095483"/>
          </a:xfrm>
        </p:spPr>
        <p:txBody>
          <a:bodyPr>
            <a:noAutofit/>
          </a:bodyPr>
          <a:lstStyle/>
          <a:p>
            <a:pPr lvl="1"/>
            <a:r>
              <a:rPr lang="en-US" sz="4000" b="1" u="sng" dirty="0" smtClean="0"/>
              <a:t>European Union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r>
              <a:rPr lang="en-US" sz="4000" dirty="0"/>
              <a:t>a </a:t>
            </a:r>
            <a:r>
              <a:rPr lang="en-US" sz="4000" dirty="0" smtClean="0"/>
              <a:t>political and economic </a:t>
            </a:r>
            <a:r>
              <a:rPr lang="en-US" sz="4000" dirty="0"/>
              <a:t>union of 28 member states that are located primarily in Europe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445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NAFTA?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2448952"/>
            <a:ext cx="11230377" cy="4248061"/>
          </a:xfrm>
        </p:spPr>
        <p:txBody>
          <a:bodyPr>
            <a:noAutofit/>
          </a:bodyPr>
          <a:lstStyle/>
          <a:p>
            <a:r>
              <a:rPr lang="en-US" sz="2400" dirty="0" smtClean="0"/>
              <a:t>NAFTA (North American Free Trade Agreement)= </a:t>
            </a:r>
            <a:r>
              <a:rPr lang="en-US" sz="2400" dirty="0"/>
              <a:t>an </a:t>
            </a:r>
            <a:r>
              <a:rPr lang="en-US" sz="2400" dirty="0" smtClean="0"/>
              <a:t>agreement, implemented on Jan. 1, 1994, among </a:t>
            </a:r>
            <a:r>
              <a:rPr lang="en-US" sz="2400" dirty="0"/>
              <a:t>the United States, Canada and Mexico designed to remove tariff barriers between the three countries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NAFTA’s </a:t>
            </a:r>
            <a:r>
              <a:rPr lang="en-US" sz="2400" dirty="0"/>
              <a:t>purpose is to encourage economic activity between the United States, Mexico and </a:t>
            </a:r>
            <a:r>
              <a:rPr lang="en-US" sz="2400" dirty="0" smtClean="0"/>
              <a:t>Canada by phasing out numerous tariffs, especially those related to agriculture, textiles, and autos.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United States, Canada and Mexico have all experienced economic growth, higher wages and increased trade with each other since NAFTA’s </a:t>
            </a:r>
            <a:r>
              <a:rPr lang="en-US" sz="2400" dirty="0" smtClean="0"/>
              <a:t>implementation.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1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99" y="890056"/>
            <a:ext cx="9045114" cy="706964"/>
          </a:xfrm>
        </p:spPr>
        <p:txBody>
          <a:bodyPr/>
          <a:lstStyle/>
          <a:p>
            <a:r>
              <a:rPr lang="en-US" dirty="0" smtClean="0"/>
              <a:t>North American Free Trade Agreement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9" y="2233251"/>
            <a:ext cx="4855499" cy="3967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98" y="1667753"/>
            <a:ext cx="5082660" cy="50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Today’s</a:t>
            </a:r>
            <a:r>
              <a:rPr lang="en-US" dirty="0" smtClean="0"/>
              <a:t> Assignment: Venn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1368" y="2331075"/>
            <a:ext cx="6130345" cy="4340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7273" y="2331074"/>
            <a:ext cx="6130345" cy="4340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4954" y="3762469"/>
            <a:ext cx="163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North American Free Trade Agreement (NAFTA)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36052" y="4316467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EuroZone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4941" y="3193859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ommonalities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1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873914" cy="4080635"/>
          </a:xfrm>
        </p:spPr>
        <p:txBody>
          <a:bodyPr>
            <a:noAutofit/>
          </a:bodyPr>
          <a:lstStyle/>
          <a:p>
            <a:r>
              <a:rPr lang="en-US" sz="2400" dirty="0" smtClean="0"/>
              <a:t>On the back of your Venn Diagram, you have room for an essay. </a:t>
            </a:r>
          </a:p>
          <a:p>
            <a:r>
              <a:rPr lang="en-US" sz="2400" dirty="0" smtClean="0"/>
              <a:t>You will need to compare and contrast the Eurozone and NAFTA. </a:t>
            </a:r>
          </a:p>
          <a:p>
            <a:r>
              <a:rPr lang="en-US" sz="2400" dirty="0" smtClean="0"/>
              <a:t>Paragraph 1: Introduction – name 2 differences and 1 similarity.</a:t>
            </a:r>
          </a:p>
          <a:p>
            <a:r>
              <a:rPr lang="en-US" sz="2400" dirty="0" smtClean="0"/>
              <a:t>Paragraph 2: Difference #1and explain.</a:t>
            </a:r>
          </a:p>
          <a:p>
            <a:r>
              <a:rPr lang="en-US" sz="2400" dirty="0" smtClean="0"/>
              <a:t>Paragraph 3: Difference #2 and explain.</a:t>
            </a:r>
          </a:p>
          <a:p>
            <a:r>
              <a:rPr lang="en-US" sz="2400" dirty="0" smtClean="0"/>
              <a:t>Paragraph 4: Similarity and explain.</a:t>
            </a:r>
          </a:p>
          <a:p>
            <a:r>
              <a:rPr lang="en-US" sz="2400" dirty="0" smtClean="0"/>
              <a:t>Paragraph 5: Is the Eurozone better than NAFTA? Is NAFTA better than the Eurozone? Use your differences and similarities to support your opinion.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21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you’re done…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7" y="695458"/>
            <a:ext cx="4327301" cy="58186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7" y="1836490"/>
            <a:ext cx="3916250" cy="49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Predict which economic union (</a:t>
            </a:r>
            <a:r>
              <a:rPr lang="en-US" sz="4800" dirty="0" err="1"/>
              <a:t>EuroZone</a:t>
            </a:r>
            <a:r>
              <a:rPr lang="en-US" sz="4800" dirty="0"/>
              <a:t> or NAFTA) is the most effective.</a:t>
            </a:r>
          </a:p>
        </p:txBody>
      </p:sp>
    </p:spTree>
    <p:extLst>
      <p:ext uri="{BB962C8B-B14F-4D97-AF65-F5344CB8AC3E}">
        <p14:creationId xmlns:p14="http://schemas.microsoft.com/office/powerpoint/2010/main" val="17006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www.youtube.com/watch?v=O37yJBFRrfg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European Union Explained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032" cy="3416300"/>
          </a:xfrm>
        </p:spPr>
        <p:txBody>
          <a:bodyPr/>
          <a:lstStyle/>
          <a:p>
            <a:pPr lvl="1"/>
            <a:r>
              <a:rPr lang="en-US" sz="3600" dirty="0" smtClean="0"/>
              <a:t>Are </a:t>
            </a:r>
            <a:r>
              <a:rPr lang="en-US" sz="3600" dirty="0"/>
              <a:t>two ALWAYS better than one? Think of a situation when this could be TRUE and one when this could be proven FALSE, please.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</a:t>
            </a:r>
            <a:r>
              <a:rPr lang="en-US" dirty="0" smtClean="0"/>
              <a:t>l Exam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01181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&amp;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</a:t>
            </a:r>
            <a:r>
              <a:rPr lang="en-US" sz="2800" b="1" u="sng" dirty="0" smtClean="0"/>
              <a:t>Finals</a:t>
            </a:r>
            <a:r>
              <a:rPr lang="en-US" sz="2800" dirty="0" smtClean="0"/>
              <a:t>: Tuesday, </a:t>
            </a:r>
            <a:r>
              <a:rPr lang="en-US" sz="2800" b="1" dirty="0" smtClean="0"/>
              <a:t>December 15</a:t>
            </a:r>
            <a:r>
              <a:rPr lang="en-US" sz="2800" dirty="0" smtClean="0"/>
              <a:t>, 2015</a:t>
            </a:r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&amp;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</a:t>
            </a:r>
            <a:r>
              <a:rPr lang="en-US" sz="2800" b="1" u="sng" dirty="0" smtClean="0"/>
              <a:t>Finals</a:t>
            </a:r>
            <a:r>
              <a:rPr lang="en-US" sz="2800" dirty="0" smtClean="0"/>
              <a:t>: Wednesday, </a:t>
            </a:r>
            <a:r>
              <a:rPr lang="en-US" sz="2800" b="1" dirty="0" smtClean="0"/>
              <a:t>December 16</a:t>
            </a:r>
            <a:r>
              <a:rPr lang="en-US" sz="2800" dirty="0" smtClean="0"/>
              <a:t>, 2015</a:t>
            </a:r>
          </a:p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&amp;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/>
              <a:t> </a:t>
            </a:r>
            <a:r>
              <a:rPr lang="en-US" sz="2800" b="1" u="sng" dirty="0" smtClean="0"/>
              <a:t>Finals</a:t>
            </a:r>
            <a:r>
              <a:rPr lang="en-US" sz="2800" dirty="0" smtClean="0"/>
              <a:t>: Thursday, </a:t>
            </a:r>
            <a:r>
              <a:rPr lang="en-US" sz="2800" b="1" dirty="0" smtClean="0"/>
              <a:t>December 17</a:t>
            </a:r>
            <a:r>
              <a:rPr lang="en-US" sz="2800" dirty="0" smtClean="0"/>
              <a:t>, 2015</a:t>
            </a:r>
          </a:p>
          <a:p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&amp;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pd</a:t>
            </a:r>
            <a:r>
              <a:rPr lang="en-US" sz="2800" dirty="0" smtClean="0"/>
              <a:t> </a:t>
            </a:r>
            <a:r>
              <a:rPr lang="en-US" sz="2800" b="1" u="sng" dirty="0" smtClean="0"/>
              <a:t>Finals</a:t>
            </a:r>
            <a:r>
              <a:rPr lang="en-US" sz="2800" dirty="0" smtClean="0"/>
              <a:t>: Friday, </a:t>
            </a:r>
            <a:r>
              <a:rPr lang="en-US" sz="2800" b="1" dirty="0" smtClean="0"/>
              <a:t>December 18</a:t>
            </a:r>
            <a:r>
              <a:rPr lang="en-US" sz="2800" dirty="0" smtClean="0"/>
              <a:t>, 2015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Write this in your calendar!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162407"/>
            <a:ext cx="4868214" cy="6546034"/>
          </a:xfrm>
        </p:spPr>
      </p:pic>
    </p:spTree>
    <p:extLst>
      <p:ext uri="{BB962C8B-B14F-4D97-AF65-F5344CB8AC3E}">
        <p14:creationId xmlns:p14="http://schemas.microsoft.com/office/powerpoint/2010/main" val="38442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br>
              <a:rPr lang="en-US" dirty="0" smtClean="0"/>
            </a:br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08030"/>
            <a:ext cx="5007143" cy="6482934"/>
          </a:xfrm>
        </p:spPr>
      </p:pic>
      <p:sp>
        <p:nvSpPr>
          <p:cNvPr id="3" name="TextBox 2"/>
          <p:cNvSpPr txBox="1"/>
          <p:nvPr/>
        </p:nvSpPr>
        <p:spPr>
          <a:xfrm>
            <a:off x="8638986" y="742835"/>
            <a:ext cx="289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Due Tues, 12.01.15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France- 5 min’s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8" y="2779019"/>
            <a:ext cx="10243762" cy="29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Bosnia and Herzegovina- 5 min’s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63507"/>
            <a:ext cx="10343361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Luxembourg- 5 min’s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7" y="2560077"/>
            <a:ext cx="10953958" cy="33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357B1AC9BFA469F963BA0475A9E0E" ma:contentTypeVersion="7" ma:contentTypeDescription="Create a new document." ma:contentTypeScope="" ma:versionID="24bb85fb0bf898f8d003a81cfa95f431">
  <xsd:schema xmlns:xsd="http://www.w3.org/2001/XMLSchema" xmlns:xs="http://www.w3.org/2001/XMLSchema" xmlns:p="http://schemas.microsoft.com/office/2006/metadata/properties" xmlns:ns3="49bb55fd-2172-4644-a1b3-c0bc71966665" targetNamespace="http://schemas.microsoft.com/office/2006/metadata/properties" ma:root="true" ma:fieldsID="3933daf5587f6249d439d4d1edcadd4b" ns3:_="">
    <xsd:import namespace="49bb55fd-2172-4644-a1b3-c0bc7196666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b55fd-2172-4644-a1b3-c0bc719666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49bb55fd-2172-4644-a1b3-c0bc71966665" xsi:nil="true"/>
    <AppVersion xmlns="49bb55fd-2172-4644-a1b3-c0bc71966665" xsi:nil="true"/>
    <Teachers xmlns="49bb55fd-2172-4644-a1b3-c0bc71966665">
      <UserInfo>
        <DisplayName/>
        <AccountId xsi:nil="true"/>
        <AccountType/>
      </UserInfo>
    </Teachers>
    <Owner xmlns="49bb55fd-2172-4644-a1b3-c0bc71966665">
      <UserInfo>
        <DisplayName/>
        <AccountId xsi:nil="true"/>
        <AccountType/>
      </UserInfo>
    </Owner>
    <Students xmlns="49bb55fd-2172-4644-a1b3-c0bc71966665">
      <UserInfo>
        <DisplayName/>
        <AccountId xsi:nil="true"/>
        <AccountType/>
      </UserInfo>
    </Students>
    <NotebookType xmlns="49bb55fd-2172-4644-a1b3-c0bc71966665" xsi:nil="true"/>
    <FolderType xmlns="49bb55fd-2172-4644-a1b3-c0bc71966665" xsi:nil="true"/>
  </documentManagement>
</p:properties>
</file>

<file path=customXml/itemProps1.xml><?xml version="1.0" encoding="utf-8"?>
<ds:datastoreItem xmlns:ds="http://schemas.openxmlformats.org/officeDocument/2006/customXml" ds:itemID="{E76B22BB-6407-4632-A35B-4AF5013A2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b55fd-2172-4644-a1b3-c0bc71966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7D130-896D-47C7-AE37-DE9E57794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64669-6060-4F91-BE95-D3B2B3BFC80A}">
  <ds:schemaRefs>
    <ds:schemaRef ds:uri="49bb55fd-2172-4644-a1b3-c0bc7196666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3248</TotalTime>
  <Words>622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November 23, 2015  We will be able to compare and contrast the EuroZone and NAFTA.</vt:lpstr>
      <vt:lpstr>Word of the Day</vt:lpstr>
      <vt:lpstr>Question of the Day</vt:lpstr>
      <vt:lpstr>Final Exam Schedule</vt:lpstr>
      <vt:lpstr>Due?</vt:lpstr>
      <vt:lpstr>European  Population Pyramids</vt:lpstr>
      <vt:lpstr>France- 5 min’s </vt:lpstr>
      <vt:lpstr>Bosnia and Herzegovina- 5 min’s</vt:lpstr>
      <vt:lpstr>Luxembourg- 5 min’s</vt:lpstr>
      <vt:lpstr>European  Population Pyramids</vt:lpstr>
      <vt:lpstr>CFU (Check for Understanding)</vt:lpstr>
      <vt:lpstr>Today!</vt:lpstr>
      <vt:lpstr>Today!</vt:lpstr>
      <vt:lpstr>The MOST Important things about the European Union…</vt:lpstr>
      <vt:lpstr>European Union</vt:lpstr>
      <vt:lpstr>The EuroZone</vt:lpstr>
      <vt:lpstr>What the EuroZone is…</vt:lpstr>
      <vt:lpstr>The most important things about the EuroZone…</vt:lpstr>
      <vt:lpstr>EuroZone</vt:lpstr>
      <vt:lpstr>Remember NAFTA?</vt:lpstr>
      <vt:lpstr>North American Free Trade Agreement</vt:lpstr>
      <vt:lpstr>Today’s Assignment: Venn Diagram</vt:lpstr>
      <vt:lpstr>Writing Assignment</vt:lpstr>
      <vt:lpstr>When you’re done…</vt:lpstr>
      <vt:lpstr>Exit Ticket</vt:lpstr>
      <vt:lpstr>Extra Credit Video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be able to track migration to the U.S. and identify the push and pull factors for Central American immigration.</dc:title>
  <dc:creator>Clarke, Sarah L</dc:creator>
  <cp:lastModifiedBy>Clarke, Sarah L</cp:lastModifiedBy>
  <cp:revision>72</cp:revision>
  <dcterms:created xsi:type="dcterms:W3CDTF">2015-11-01T20:25:24Z</dcterms:created>
  <dcterms:modified xsi:type="dcterms:W3CDTF">2015-11-23T13:39:47Z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0x010100EF1357B1AC9BFA469F963BA0475A9E0E</vt:lpwstr>
  </property>
</Properties>
</file>